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71" r:id="rId5"/>
    <p:sldId id="267" r:id="rId6"/>
    <p:sldId id="268" r:id="rId7"/>
    <p:sldId id="270" r:id="rId8"/>
    <p:sldId id="269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ndy Ford" initials="CF" lastIdx="1" clrIdx="0">
    <p:extLst>
      <p:ext uri="{19B8F6BF-5375-455C-9EA6-DF929625EA0E}">
        <p15:presenceInfo xmlns:p15="http://schemas.microsoft.com/office/powerpoint/2012/main" userId="S-1-5-21-2101088238-2819444276-2041968236-87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362" y="1246041"/>
            <a:ext cx="7933764" cy="3255264"/>
          </a:xfrm>
        </p:spPr>
        <p:txBody>
          <a:bodyPr>
            <a:normAutofit/>
          </a:bodyPr>
          <a:lstStyle/>
          <a:p>
            <a:r>
              <a:rPr lang="en-US" dirty="0" err="1"/>
              <a:t>NoodleTools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Printing your</a:t>
            </a:r>
            <a:br>
              <a:rPr lang="en-US" dirty="0"/>
            </a:br>
            <a:r>
              <a:rPr lang="en-US" dirty="0"/>
              <a:t>Citation Page</a:t>
            </a:r>
            <a:br>
              <a:rPr lang="en-US" dirty="0"/>
            </a:br>
            <a:r>
              <a:rPr lang="en-US" sz="4000" dirty="0"/>
              <a:t>“References” or “Works Cited”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644" y="4713789"/>
            <a:ext cx="7315200" cy="914400"/>
          </a:xfrm>
        </p:spPr>
        <p:txBody>
          <a:bodyPr/>
          <a:lstStyle/>
          <a:p>
            <a:r>
              <a:rPr lang="en-US" sz="2800" dirty="0"/>
              <a:t>Lost Mountain Middle School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EEEBEE-6B34-458C-8B64-8BE51B58EEF6}"/>
              </a:ext>
            </a:extLst>
          </p:cNvPr>
          <p:cNvSpPr txBox="1"/>
          <p:nvPr/>
        </p:nvSpPr>
        <p:spPr>
          <a:xfrm>
            <a:off x="9325855" y="890067"/>
            <a:ext cx="2743200" cy="4801314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Use </a:t>
            </a:r>
            <a:r>
              <a:rPr lang="en-US" dirty="0" err="1"/>
              <a:t>NoodleTools</a:t>
            </a:r>
            <a:r>
              <a:rPr lang="en-US" dirty="0"/>
              <a:t> to print your Citation page: </a:t>
            </a:r>
          </a:p>
          <a:p>
            <a:r>
              <a:rPr lang="en-US" dirty="0"/>
              <a:t>MLA = Works Cited</a:t>
            </a:r>
          </a:p>
          <a:p>
            <a:r>
              <a:rPr lang="en-US" dirty="0"/>
              <a:t>APA = References</a:t>
            </a:r>
          </a:p>
          <a:p>
            <a:endParaRPr lang="en-US" dirty="0"/>
          </a:p>
          <a:p>
            <a:r>
              <a:rPr lang="en-US" dirty="0" err="1"/>
              <a:t>NoodleTools</a:t>
            </a:r>
            <a:r>
              <a:rPr lang="en-US" dirty="0"/>
              <a:t> will print your final citation page(s).  You will need to set up (format)  the page before you print. </a:t>
            </a:r>
          </a:p>
          <a:p>
            <a:endParaRPr lang="en-US" dirty="0"/>
          </a:p>
          <a:p>
            <a:r>
              <a:rPr lang="en-US" dirty="0"/>
              <a:t>Follow these directions. Make sure your final page adheres to the </a:t>
            </a:r>
            <a:r>
              <a:rPr lang="en-US" u="sng" dirty="0"/>
              <a:t>citation style</a:t>
            </a:r>
            <a:r>
              <a:rPr lang="en-US" dirty="0"/>
              <a:t> that is required and that you have checked the </a:t>
            </a:r>
            <a:r>
              <a:rPr lang="en-US" u="sng" dirty="0"/>
              <a:t>capitalization rules for that style. </a:t>
            </a:r>
          </a:p>
        </p:txBody>
      </p:sp>
    </p:spTree>
    <p:extLst>
      <p:ext uri="{BB962C8B-B14F-4D97-AF65-F5344CB8AC3E}">
        <p14:creationId xmlns:p14="http://schemas.microsoft.com/office/powerpoint/2010/main" val="3059316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ADB6C2D-AFFD-4B26-A0D4-79142696329C}"/>
              </a:ext>
            </a:extLst>
          </p:cNvPr>
          <p:cNvSpPr txBox="1"/>
          <p:nvPr/>
        </p:nvSpPr>
        <p:spPr>
          <a:xfrm>
            <a:off x="333389" y="889734"/>
            <a:ext cx="2743200" cy="341632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omic Sans MS"/>
              </a:rPr>
              <a:t>When you are ready to print your citation page, follow these instructions. 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  <a:latin typeface="Comic Sans M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omic Sans MS"/>
              </a:rPr>
              <a:t>Go to the Projects Tab.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Comic Sans M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omic Sans MS"/>
              </a:rPr>
              <a:t>Choose the project you are working on.</a:t>
            </a:r>
          </a:p>
          <a:p>
            <a:endParaRPr lang="en-US" dirty="0">
              <a:solidFill>
                <a:schemeClr val="bg1"/>
              </a:solidFill>
              <a:latin typeface="Comic Sans MS"/>
            </a:endParaRPr>
          </a:p>
          <a:p>
            <a:endParaRPr lang="en-US" dirty="0">
              <a:solidFill>
                <a:schemeClr val="bg1"/>
              </a:solidFill>
              <a:latin typeface="Comic Sans MS"/>
            </a:endParaRPr>
          </a:p>
        </p:txBody>
      </p:sp>
      <p:pic>
        <p:nvPicPr>
          <p:cNvPr id="9" name="Picture 9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8CA7634B-8820-47EC-B05E-016AA2F756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7895" b="45426"/>
          <a:stretch/>
        </p:blipFill>
        <p:spPr>
          <a:xfrm>
            <a:off x="3716106" y="1124511"/>
            <a:ext cx="8177249" cy="4057089"/>
          </a:xfrm>
          <a:prstGeom prst="rect">
            <a:avLst/>
          </a:prstGeom>
        </p:spPr>
      </p:pic>
      <p:sp>
        <p:nvSpPr>
          <p:cNvPr id="7" name="Arrow: Down 6">
            <a:extLst>
              <a:ext uri="{FF2B5EF4-FFF2-40B4-BE49-F238E27FC236}">
                <a16:creationId xmlns:a16="http://schemas.microsoft.com/office/drawing/2014/main" id="{0EEC5BC6-570D-4553-B93C-F7C9EEF64556}"/>
              </a:ext>
            </a:extLst>
          </p:cNvPr>
          <p:cNvSpPr/>
          <p:nvPr/>
        </p:nvSpPr>
        <p:spPr>
          <a:xfrm>
            <a:off x="8968213" y="1019935"/>
            <a:ext cx="359127" cy="763256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1238471-7B81-4778-B391-75B476AE4410}"/>
              </a:ext>
            </a:extLst>
          </p:cNvPr>
          <p:cNvCxnSpPr/>
          <p:nvPr/>
        </p:nvCxnSpPr>
        <p:spPr>
          <a:xfrm flipV="1">
            <a:off x="2857500" y="3056022"/>
            <a:ext cx="1473868" cy="215816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969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95E5AD5-D7FA-4A27-8478-0B7851561F28}"/>
              </a:ext>
            </a:extLst>
          </p:cNvPr>
          <p:cNvSpPr txBox="1"/>
          <p:nvPr/>
        </p:nvSpPr>
        <p:spPr>
          <a:xfrm>
            <a:off x="170330" y="918882"/>
            <a:ext cx="2653553" cy="424731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chemeClr val="bg1"/>
              </a:solidFill>
              <a:latin typeface="Comic Sans MS"/>
            </a:endParaRPr>
          </a:p>
          <a:p>
            <a:r>
              <a:rPr lang="en-US" dirty="0">
                <a:solidFill>
                  <a:schemeClr val="bg1"/>
                </a:solidFill>
                <a:latin typeface="Comic Sans MS"/>
              </a:rPr>
              <a:t>The </a:t>
            </a:r>
            <a:r>
              <a:rPr lang="en-US" dirty="0">
                <a:solidFill>
                  <a:srgbClr val="FFFF00"/>
                </a:solidFill>
                <a:latin typeface="Comic Sans MS"/>
              </a:rPr>
              <a:t>Dashboard</a:t>
            </a:r>
            <a:r>
              <a:rPr lang="en-US" dirty="0">
                <a:solidFill>
                  <a:schemeClr val="bg1"/>
                </a:solidFill>
                <a:latin typeface="Comic Sans MS"/>
              </a:rPr>
              <a:t> for this project opens. Notice - your project and citation style appear at top of screen. Make sure you have the </a:t>
            </a:r>
            <a:r>
              <a:rPr lang="en-US" u="sng" dirty="0">
                <a:solidFill>
                  <a:schemeClr val="bg1"/>
                </a:solidFill>
                <a:latin typeface="Comic Sans MS"/>
              </a:rPr>
              <a:t>correct citation style</a:t>
            </a:r>
            <a:r>
              <a:rPr lang="en-US" dirty="0">
                <a:solidFill>
                  <a:schemeClr val="bg1"/>
                </a:solidFill>
                <a:latin typeface="Comic Sans MS"/>
              </a:rPr>
              <a:t>.  </a:t>
            </a:r>
          </a:p>
          <a:p>
            <a:endParaRPr lang="en-US" dirty="0">
              <a:solidFill>
                <a:schemeClr val="bg1"/>
              </a:solidFill>
              <a:latin typeface="Comic Sans MS"/>
            </a:endParaRPr>
          </a:p>
          <a:p>
            <a:r>
              <a:rPr lang="en-US" dirty="0">
                <a:solidFill>
                  <a:schemeClr val="bg1"/>
                </a:solidFill>
                <a:latin typeface="Comic Sans MS"/>
              </a:rPr>
              <a:t>Now, click on the </a:t>
            </a:r>
            <a:r>
              <a:rPr lang="en-US" dirty="0">
                <a:solidFill>
                  <a:srgbClr val="FFFF00"/>
                </a:solidFill>
                <a:latin typeface="Comic Sans MS"/>
              </a:rPr>
              <a:t>Sources</a:t>
            </a:r>
            <a:r>
              <a:rPr lang="en-US" dirty="0">
                <a:solidFill>
                  <a:schemeClr val="bg1"/>
                </a:solidFill>
                <a:latin typeface="Comic Sans MS"/>
              </a:rPr>
              <a:t> tab to open your list of sources. </a:t>
            </a:r>
          </a:p>
          <a:p>
            <a:endParaRPr lang="en-US" dirty="0">
              <a:solidFill>
                <a:schemeClr val="bg1"/>
              </a:solidFill>
              <a:latin typeface="Comic Sans MS"/>
            </a:endParaRPr>
          </a:p>
          <a:p>
            <a:endParaRPr lang="en-US" dirty="0">
              <a:solidFill>
                <a:schemeClr val="bg1"/>
              </a:solidFill>
              <a:latin typeface="Comic Sans MS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04570" y="283866"/>
            <a:ext cx="7315200" cy="3409206"/>
          </a:xfrm>
          <a:prstGeom prst="rect">
            <a:avLst/>
          </a:prstGeom>
        </p:spPr>
      </p:pic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44CF40C1-9E44-4750-AE12-EB8E49AC8767}"/>
              </a:ext>
            </a:extLst>
          </p:cNvPr>
          <p:cNvCxnSpPr/>
          <p:nvPr/>
        </p:nvCxnSpPr>
        <p:spPr>
          <a:xfrm flipV="1">
            <a:off x="2725151" y="700088"/>
            <a:ext cx="2532649" cy="69163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7018" y="3023937"/>
            <a:ext cx="6107623" cy="3097128"/>
          </a:xfrm>
          <a:prstGeom prst="rect">
            <a:avLst/>
          </a:prstGeom>
        </p:spPr>
      </p:pic>
      <p:sp>
        <p:nvSpPr>
          <p:cNvPr id="15" name="Left-Up Arrow 14"/>
          <p:cNvSpPr/>
          <p:nvPr/>
        </p:nvSpPr>
        <p:spPr>
          <a:xfrm flipH="1">
            <a:off x="9520990" y="547392"/>
            <a:ext cx="272715" cy="2596859"/>
          </a:xfrm>
          <a:prstGeom prst="leftUpArrow">
            <a:avLst/>
          </a:prstGeom>
          <a:ln w="1905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E7465ED-1232-4BE8-8927-10E6CE933E83}"/>
              </a:ext>
            </a:extLst>
          </p:cNvPr>
          <p:cNvCxnSpPr/>
          <p:nvPr/>
        </p:nvCxnSpPr>
        <p:spPr>
          <a:xfrm>
            <a:off x="1157288" y="4229100"/>
            <a:ext cx="3709730" cy="14288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634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9337" y="1021271"/>
            <a:ext cx="8080376" cy="46773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7163" y="1021271"/>
            <a:ext cx="29432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Comic Sans MS" panose="030F0702030302020204" pitchFamily="66" charset="0"/>
              </a:rPr>
              <a:t>NoodleTools</a:t>
            </a:r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 automatically includes every source in your Sources list</a:t>
            </a:r>
          </a:p>
          <a:p>
            <a:endParaRPr lang="en-US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If you to omit a source from your final Reference or Works Cited page…</a:t>
            </a:r>
          </a:p>
          <a:p>
            <a:endParaRPr lang="en-US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“Edit” the citation. Go to the bottom of the screen and </a:t>
            </a:r>
            <a:r>
              <a:rPr lang="en-US" b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UNCHECK</a:t>
            </a:r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 the ‘include this source in my final referenced list”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428875" y="4514850"/>
            <a:ext cx="2686050" cy="14288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198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371" r="44609" b="41072"/>
          <a:stretch/>
        </p:blipFill>
        <p:spPr>
          <a:xfrm>
            <a:off x="3612064" y="1219200"/>
            <a:ext cx="7347595" cy="36977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1010653"/>
            <a:ext cx="303997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To PRINT your citation page, you will need to set up (format)  that document first. </a:t>
            </a:r>
          </a:p>
          <a:p>
            <a:endParaRPr lang="en-US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While in your project Sources page: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Go to the </a:t>
            </a:r>
            <a:r>
              <a:rPr lang="en-US" sz="1600" dirty="0">
                <a:solidFill>
                  <a:srgbClr val="FFFF00"/>
                </a:solidFill>
                <a:latin typeface="Comic Sans MS" panose="030F0702030302020204" pitchFamily="66" charset="0"/>
              </a:rPr>
              <a:t>Print/Export </a:t>
            </a:r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tab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Click on </a:t>
            </a:r>
            <a:r>
              <a:rPr lang="en-US" sz="1600" dirty="0">
                <a:solidFill>
                  <a:srgbClr val="FFFF00"/>
                </a:solidFill>
                <a:latin typeface="Comic Sans MS" panose="030F0702030302020204" pitchFamily="66" charset="0"/>
              </a:rPr>
              <a:t>Formatting Options…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7285861" y="930442"/>
            <a:ext cx="269971" cy="874295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5400000">
            <a:off x="8432871" y="2903620"/>
            <a:ext cx="269971" cy="874295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04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0128" y="946484"/>
            <a:ext cx="303997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A window will open with the default List Title: </a:t>
            </a:r>
            <a:r>
              <a:rPr lang="en-US" sz="1600" dirty="0">
                <a:solidFill>
                  <a:srgbClr val="FFFF00"/>
                </a:solidFill>
                <a:latin typeface="Comic Sans MS" panose="030F0702030302020204" pitchFamily="66" charset="0"/>
              </a:rPr>
              <a:t>“References” (APA) or “Works Cited” (MLA)</a:t>
            </a:r>
          </a:p>
          <a:p>
            <a:endParaRPr lang="en-US" sz="1600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7030A0"/>
                </a:solidFill>
                <a:latin typeface="Comic Sans MS" panose="030F0702030302020204" pitchFamily="66" charset="0"/>
              </a:rPr>
              <a:t>Here is an example of APA formatting page.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At the bottom of the screen, change “</a:t>
            </a:r>
            <a:r>
              <a:rPr lang="en-US" sz="1600" dirty="0">
                <a:solidFill>
                  <a:srgbClr val="FFFF00"/>
                </a:solidFill>
                <a:latin typeface="Comic Sans MS" panose="030F0702030302020204" pitchFamily="66" charset="0"/>
              </a:rPr>
              <a:t>Include:</a:t>
            </a:r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” to </a:t>
            </a:r>
            <a:r>
              <a:rPr lang="en-US" sz="1600" i="1" dirty="0">
                <a:solidFill>
                  <a:srgbClr val="FFFF00"/>
                </a:solidFill>
                <a:latin typeface="Comic Sans MS" panose="030F0702030302020204" pitchFamily="66" charset="0"/>
              </a:rPr>
              <a:t>Print</a:t>
            </a:r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sz="1600" i="1" dirty="0">
                <a:solidFill>
                  <a:srgbClr val="FFFF00"/>
                </a:solidFill>
                <a:latin typeface="Comic Sans MS" panose="030F0702030302020204" pitchFamily="66" charset="0"/>
              </a:rPr>
              <a:t>Citations only (omit the annotations)- if you had any annotations.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i="1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Close this window. Then Print/Export to Word or Word </a:t>
            </a:r>
            <a:r>
              <a:rPr lang="en-US" sz="1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Onlne</a:t>
            </a:r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6608" y="1040040"/>
            <a:ext cx="8149301" cy="3692096"/>
          </a:xfrm>
          <a:prstGeom prst="rect">
            <a:avLst/>
          </a:prstGeom>
        </p:spPr>
      </p:pic>
      <p:cxnSp>
        <p:nvCxnSpPr>
          <p:cNvPr id="30" name="Straight Arrow Connector 29"/>
          <p:cNvCxnSpPr/>
          <p:nvPr/>
        </p:nvCxnSpPr>
        <p:spPr>
          <a:xfrm>
            <a:off x="2671763" y="1807995"/>
            <a:ext cx="2538412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871788" y="3157538"/>
            <a:ext cx="1509712" cy="1428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" name="Oval Callout 23"/>
          <p:cNvSpPr/>
          <p:nvPr/>
        </p:nvSpPr>
        <p:spPr>
          <a:xfrm>
            <a:off x="7392214" y="2800332"/>
            <a:ext cx="961211" cy="875799"/>
          </a:xfrm>
          <a:prstGeom prst="wedgeEllipseCallout">
            <a:avLst>
              <a:gd name="adj1" fmla="val -136005"/>
              <a:gd name="adj2" fmla="val 1362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Change </a:t>
            </a:r>
            <a:r>
              <a:rPr lang="en-US" sz="800" dirty="0">
                <a:solidFill>
                  <a:schemeClr val="tx1"/>
                </a:solidFill>
              </a:rPr>
              <a:t>this to include citations only </a:t>
            </a:r>
          </a:p>
        </p:txBody>
      </p:sp>
      <p:sp>
        <p:nvSpPr>
          <p:cNvPr id="13" name="Double Wave 12"/>
          <p:cNvSpPr/>
          <p:nvPr/>
        </p:nvSpPr>
        <p:spPr>
          <a:xfrm>
            <a:off x="10125889" y="1807995"/>
            <a:ext cx="1114425" cy="651209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APA STYLE</a:t>
            </a:r>
          </a:p>
        </p:txBody>
      </p:sp>
    </p:spTree>
    <p:extLst>
      <p:ext uri="{BB962C8B-B14F-4D97-AF65-F5344CB8AC3E}">
        <p14:creationId xmlns:p14="http://schemas.microsoft.com/office/powerpoint/2010/main" val="3312784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105" y="1018673"/>
            <a:ext cx="320842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IF your source citations are in MLA style the “formatting options” look like this:</a:t>
            </a:r>
          </a:p>
          <a:p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  <a:p>
            <a:endParaRPr lang="en-US" sz="16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en-US" sz="16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en-US" sz="16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en-US" sz="16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en-US" sz="16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en-US" sz="16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Here, because this is your bibliography only,  make sure you choose </a:t>
            </a:r>
          </a:p>
          <a:p>
            <a:r>
              <a:rPr lang="en-US" sz="1600" dirty="0">
                <a:solidFill>
                  <a:srgbClr val="FFFF00"/>
                </a:solidFill>
                <a:latin typeface="Comic Sans MS" panose="030F0702030302020204" pitchFamily="66" charset="0"/>
              </a:rPr>
              <a:t>“Citations only (no annotations)”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248526" y="4387516"/>
            <a:ext cx="1042737" cy="36094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938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0422" y="1179095"/>
            <a:ext cx="303997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Now you are ready to print your citation page.</a:t>
            </a:r>
          </a:p>
          <a:p>
            <a:endParaRPr lang="en-US" sz="16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FF00"/>
                </a:solidFill>
                <a:latin typeface="Comic Sans MS" panose="030F0702030302020204" pitchFamily="66" charset="0"/>
              </a:rPr>
              <a:t>Print/Export to Word</a:t>
            </a:r>
          </a:p>
          <a:p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		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FF00"/>
                </a:solidFill>
                <a:latin typeface="Comic Sans MS" panose="030F0702030302020204" pitchFamily="66" charset="0"/>
              </a:rPr>
              <a:t>Export to Word Online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Choose an option, open your document and PRINT</a:t>
            </a:r>
          </a:p>
          <a:p>
            <a:endParaRPr lang="en-US" sz="16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**make sure your title is References or Works Cited AND that you have NOT included the annotations.</a:t>
            </a:r>
            <a:endParaRPr lang="en-US" sz="16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-713" r="53459" b="47246"/>
          <a:stretch/>
        </p:blipFill>
        <p:spPr>
          <a:xfrm>
            <a:off x="4230160" y="866275"/>
            <a:ext cx="5788133" cy="3740361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2714625" y="2128838"/>
            <a:ext cx="4640680" cy="60761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63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5D3CA3B-082C-42E3-8FF2-601B918F4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8697" y="4921258"/>
            <a:ext cx="7315200" cy="914400"/>
          </a:xfrm>
        </p:spPr>
        <p:txBody>
          <a:bodyPr/>
          <a:lstStyle/>
          <a:p>
            <a:r>
              <a:rPr lang="en-US" dirty="0"/>
              <a:t>Lost Mountain Middle School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044BAF-EFDB-4BD0-A926-022D0411A6A6}"/>
              </a:ext>
            </a:extLst>
          </p:cNvPr>
          <p:cNvSpPr txBox="1"/>
          <p:nvPr/>
        </p:nvSpPr>
        <p:spPr>
          <a:xfrm>
            <a:off x="577516" y="1459832"/>
            <a:ext cx="8369259" cy="304698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omic Sans MS"/>
              </a:rPr>
              <a:t>For more information or questions about </a:t>
            </a:r>
            <a:r>
              <a:rPr lang="en-US" sz="3200" dirty="0" err="1">
                <a:solidFill>
                  <a:schemeClr val="bg1"/>
                </a:solidFill>
                <a:latin typeface="Comic Sans MS"/>
              </a:rPr>
              <a:t>NoodleTools</a:t>
            </a:r>
            <a:r>
              <a:rPr lang="en-US" sz="3200" dirty="0">
                <a:solidFill>
                  <a:schemeClr val="bg1"/>
                </a:solidFill>
                <a:latin typeface="Comic Sans MS"/>
              </a:rPr>
              <a:t>, see the series of Tutorials on our website.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omic Sans MS"/>
              </a:rPr>
              <a:t>Or, stop in and ask the library staff, we are happy to </a:t>
            </a:r>
            <a:r>
              <a:rPr lang="en-US" sz="3200">
                <a:solidFill>
                  <a:schemeClr val="bg1"/>
                </a:solidFill>
                <a:latin typeface="Comic Sans MS"/>
              </a:rPr>
              <a:t>assist you</a:t>
            </a:r>
            <a:r>
              <a:rPr lang="en-US" sz="3200">
                <a:solidFill>
                  <a:schemeClr val="bg1"/>
                </a:solidFill>
                <a:latin typeface="Comic Sans MS"/>
                <a:sym typeface="Wingdings" panose="05000000000000000000" pitchFamily="2" charset="2"/>
              </a:rPr>
              <a:t></a:t>
            </a:r>
            <a:endParaRPr lang="en-US" sz="3200" dirty="0">
              <a:solidFill>
                <a:schemeClr val="bg1"/>
              </a:solidFill>
              <a:latin typeface="Comic Sans MS"/>
            </a:endParaRPr>
          </a:p>
          <a:p>
            <a:pPr algn="ctr"/>
            <a:endParaRPr lang="en-US" sz="3200" dirty="0">
              <a:solidFill>
                <a:schemeClr val="bg1"/>
              </a:solidFill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4311598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1623</TotalTime>
  <Words>406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Comic Sans MS</vt:lpstr>
      <vt:lpstr>Corbel</vt:lpstr>
      <vt:lpstr>Wingdings</vt:lpstr>
      <vt:lpstr>Wingdings 2</vt:lpstr>
      <vt:lpstr>Frame</vt:lpstr>
      <vt:lpstr>NoodleTools:  Printing your Citation Page “References” or “Works Cited”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Ford</dc:creator>
  <cp:lastModifiedBy>Wendy Sultenfuss</cp:lastModifiedBy>
  <cp:revision>310</cp:revision>
  <dcterms:created xsi:type="dcterms:W3CDTF">2014-08-26T23:50:58Z</dcterms:created>
  <dcterms:modified xsi:type="dcterms:W3CDTF">2019-03-18T15:21:39Z</dcterms:modified>
</cp:coreProperties>
</file>