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95D008-A0D6-4E97-8D18-D7F09237A8CD}" v="21" dt="2019-03-18T15:18:36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989" y="283515"/>
            <a:ext cx="7933764" cy="3255264"/>
          </a:xfrm>
        </p:spPr>
        <p:txBody>
          <a:bodyPr/>
          <a:lstStyle/>
          <a:p>
            <a:r>
              <a:rPr lang="en-US" dirty="0" err="1"/>
              <a:t>NoodleTools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Printing your</a:t>
            </a:r>
            <a:br>
              <a:rPr lang="en-US" dirty="0"/>
            </a:br>
            <a:r>
              <a:rPr lang="en-US" dirty="0"/>
              <a:t>Annotated Bibliography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44" y="4713789"/>
            <a:ext cx="7315200" cy="914400"/>
          </a:xfrm>
        </p:spPr>
        <p:txBody>
          <a:bodyPr/>
          <a:lstStyle/>
          <a:p>
            <a:r>
              <a:rPr lang="en-US" sz="2800" dirty="0"/>
              <a:t>Lost Mountain Middle School</a:t>
            </a:r>
            <a:r>
              <a:rPr lang="en-US" dirty="0"/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EEBEE-6B34-458C-8B64-8BE51B58EEF6}"/>
              </a:ext>
            </a:extLst>
          </p:cNvPr>
          <p:cNvSpPr txBox="1"/>
          <p:nvPr/>
        </p:nvSpPr>
        <p:spPr>
          <a:xfrm>
            <a:off x="9325855" y="890067"/>
            <a:ext cx="2743200" cy="34163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Use </a:t>
            </a:r>
            <a:r>
              <a:rPr lang="en-US" dirty="0" err="1"/>
              <a:t>NoodleTools</a:t>
            </a:r>
            <a:r>
              <a:rPr lang="en-US" dirty="0"/>
              <a:t> to print your Annotated Bibliography and Reference pages. </a:t>
            </a:r>
          </a:p>
          <a:p>
            <a:endParaRPr lang="en-US" dirty="0"/>
          </a:p>
          <a:p>
            <a:r>
              <a:rPr lang="en-US" dirty="0" err="1"/>
              <a:t>NoodleTools</a:t>
            </a:r>
            <a:r>
              <a:rPr lang="en-US" dirty="0"/>
              <a:t> defaults to printing a References or Works Cited page, but you can change the formatting and set up to print your bibliography with annotations. </a:t>
            </a:r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ADB6C2D-AFFD-4B26-A0D4-79142696329C}"/>
              </a:ext>
            </a:extLst>
          </p:cNvPr>
          <p:cNvSpPr txBox="1"/>
          <p:nvPr/>
        </p:nvSpPr>
        <p:spPr>
          <a:xfrm>
            <a:off x="333389" y="889734"/>
            <a:ext cx="2743200" cy="369331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/>
              </a:rPr>
              <a:t>When you are ready to print your Annotated Bibliography page, follow these instructions.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mic Sans MS"/>
              </a:rPr>
              <a:t>Go to the Projects Tab.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mic Sans MS"/>
              </a:rPr>
              <a:t>Choose the project you are working on.</a:t>
            </a: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</p:txBody>
      </p:sp>
      <p:pic>
        <p:nvPicPr>
          <p:cNvPr id="9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CA7634B-8820-47EC-B05E-016AA2F756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895" b="45426"/>
          <a:stretch/>
        </p:blipFill>
        <p:spPr>
          <a:xfrm>
            <a:off x="3716106" y="1124511"/>
            <a:ext cx="8177249" cy="4057089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0EEC5BC6-570D-4553-B93C-F7C9EEF64556}"/>
              </a:ext>
            </a:extLst>
          </p:cNvPr>
          <p:cNvSpPr/>
          <p:nvPr/>
        </p:nvSpPr>
        <p:spPr>
          <a:xfrm>
            <a:off x="8968213" y="1019935"/>
            <a:ext cx="359127" cy="763256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238471-7B81-4778-B391-75B476AE4410}"/>
              </a:ext>
            </a:extLst>
          </p:cNvPr>
          <p:cNvCxnSpPr/>
          <p:nvPr/>
        </p:nvCxnSpPr>
        <p:spPr>
          <a:xfrm flipV="1">
            <a:off x="2815389" y="3056021"/>
            <a:ext cx="1515979" cy="649705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96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95E5AD5-D7FA-4A27-8478-0B7851561F28}"/>
              </a:ext>
            </a:extLst>
          </p:cNvPr>
          <p:cNvSpPr txBox="1"/>
          <p:nvPr/>
        </p:nvSpPr>
        <p:spPr>
          <a:xfrm>
            <a:off x="170330" y="918882"/>
            <a:ext cx="2653553" cy="507831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/>
              </a:rPr>
              <a:t>The </a:t>
            </a:r>
            <a:r>
              <a:rPr lang="en-US" dirty="0">
                <a:solidFill>
                  <a:srgbClr val="FFFF00"/>
                </a:solidFill>
                <a:latin typeface="Comic Sans MS"/>
              </a:rPr>
              <a:t>Dashboard</a:t>
            </a:r>
            <a:r>
              <a:rPr lang="en-US" dirty="0">
                <a:solidFill>
                  <a:schemeClr val="bg1"/>
                </a:solidFill>
                <a:latin typeface="Comic Sans MS"/>
              </a:rPr>
              <a:t> for this project opens. Notice - your project and citation style appear at top of screen. Make sure you have the correct citation style.  </a:t>
            </a: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/>
              </a:rPr>
              <a:t>Now, click on the </a:t>
            </a:r>
            <a:r>
              <a:rPr lang="en-US" dirty="0">
                <a:solidFill>
                  <a:srgbClr val="FFFF00"/>
                </a:solidFill>
                <a:latin typeface="Comic Sans MS"/>
              </a:rPr>
              <a:t>Sources</a:t>
            </a:r>
            <a:r>
              <a:rPr lang="en-US" dirty="0">
                <a:solidFill>
                  <a:schemeClr val="bg1"/>
                </a:solidFill>
                <a:latin typeface="Comic Sans MS"/>
              </a:rPr>
              <a:t> tab to open your list of sources with their annotations. </a:t>
            </a: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4570" y="283866"/>
            <a:ext cx="7315200" cy="3409206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4CF40C1-9E44-4750-AE12-EB8E49AC8767}"/>
              </a:ext>
            </a:extLst>
          </p:cNvPr>
          <p:cNvCxnSpPr/>
          <p:nvPr/>
        </p:nvCxnSpPr>
        <p:spPr>
          <a:xfrm flipV="1">
            <a:off x="2725151" y="705853"/>
            <a:ext cx="2608849" cy="6858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E7465ED-1232-4BE8-8927-10E6CE933E83}"/>
              </a:ext>
            </a:extLst>
          </p:cNvPr>
          <p:cNvCxnSpPr/>
          <p:nvPr/>
        </p:nvCxnSpPr>
        <p:spPr>
          <a:xfrm flipV="1">
            <a:off x="2743671" y="473242"/>
            <a:ext cx="6151676" cy="91848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018" y="3023937"/>
            <a:ext cx="6107623" cy="3097128"/>
          </a:xfrm>
          <a:prstGeom prst="rect">
            <a:avLst/>
          </a:prstGeom>
        </p:spPr>
      </p:pic>
      <p:sp>
        <p:nvSpPr>
          <p:cNvPr id="15" name="Left-Up Arrow 14"/>
          <p:cNvSpPr/>
          <p:nvPr/>
        </p:nvSpPr>
        <p:spPr>
          <a:xfrm flipH="1">
            <a:off x="9520990" y="547392"/>
            <a:ext cx="272715" cy="2596859"/>
          </a:xfrm>
          <a:prstGeom prst="leftUpArrow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E7465ED-1232-4BE8-8927-10E6CE933E83}"/>
              </a:ext>
            </a:extLst>
          </p:cNvPr>
          <p:cNvCxnSpPr/>
          <p:nvPr/>
        </p:nvCxnSpPr>
        <p:spPr>
          <a:xfrm flipV="1">
            <a:off x="2725151" y="4447828"/>
            <a:ext cx="2141867" cy="29644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63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371" r="44609" b="41072"/>
          <a:stretch/>
        </p:blipFill>
        <p:spPr>
          <a:xfrm>
            <a:off x="3612064" y="1219200"/>
            <a:ext cx="7347595" cy="36977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0316" y="1018674"/>
            <a:ext cx="303997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To PRINT an Annotated Bibliography, you will need to set up that document first. </a:t>
            </a:r>
          </a:p>
          <a:p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While in your project Sources page: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Go to the Print/Export 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Click on Formatting Options…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285861" y="930442"/>
            <a:ext cx="269971" cy="87429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8432871" y="2903620"/>
            <a:ext cx="269971" cy="87429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0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128" y="946484"/>
            <a:ext cx="30399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A window will open with the default List Title: </a:t>
            </a:r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“References”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You </a:t>
            </a:r>
            <a:r>
              <a:rPr lang="en-US" sz="16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MUST</a:t>
            </a: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 change the List Title. . 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In the Custom Header box type “</a:t>
            </a:r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Annotated Bibliography</a:t>
            </a: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” and </a:t>
            </a:r>
            <a:r>
              <a:rPr lang="en-US" sz="16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click</a:t>
            </a:r>
            <a:r>
              <a:rPr lang="en-US" sz="16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 on the Custom Header button to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Now your List Title is changed to “</a:t>
            </a:r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Annotated Bibliography</a:t>
            </a: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”.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At the bottom of the screen, change “</a:t>
            </a:r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Include:</a:t>
            </a: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” to </a:t>
            </a:r>
            <a:r>
              <a:rPr lang="en-US" sz="1600" i="1" dirty="0">
                <a:solidFill>
                  <a:srgbClr val="FFFF00"/>
                </a:solidFill>
                <a:latin typeface="Comic Sans MS" panose="030F0702030302020204" pitchFamily="66" charset="0"/>
              </a:rPr>
              <a:t>Citations and Annotations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/>
                </a:solidFill>
                <a:latin typeface="Comic Sans MS" panose="030F0702030302020204" pitchFamily="66" charset="0"/>
              </a:rPr>
              <a:t>Close this window.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0106" y="244269"/>
            <a:ext cx="7315200" cy="3240537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V="1">
            <a:off x="3035900" y="1877452"/>
            <a:ext cx="2688004" cy="38122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Oval Callout 23"/>
          <p:cNvSpPr/>
          <p:nvPr/>
        </p:nvSpPr>
        <p:spPr>
          <a:xfrm>
            <a:off x="8004925" y="2023956"/>
            <a:ext cx="1084222" cy="970548"/>
          </a:xfrm>
          <a:prstGeom prst="wedgeEllipseCallout">
            <a:avLst>
              <a:gd name="adj1" fmla="val -130059"/>
              <a:gd name="adj2" fmla="val -1030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Change </a:t>
            </a:r>
            <a:r>
              <a:rPr lang="en-US" sz="800" dirty="0">
                <a:solidFill>
                  <a:schemeClr val="tx1"/>
                </a:solidFill>
              </a:rPr>
              <a:t>this to include both citations and annotations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917759" y="904691"/>
            <a:ext cx="2749074" cy="3457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1490" y="3827712"/>
            <a:ext cx="6758489" cy="2859081"/>
          </a:xfrm>
          <a:prstGeom prst="rect">
            <a:avLst/>
          </a:prstGeom>
        </p:spPr>
      </p:pic>
      <p:sp>
        <p:nvSpPr>
          <p:cNvPr id="44" name="Oval Callout 43"/>
          <p:cNvSpPr/>
          <p:nvPr/>
        </p:nvSpPr>
        <p:spPr>
          <a:xfrm>
            <a:off x="6720093" y="3954394"/>
            <a:ext cx="1268707" cy="433138"/>
          </a:xfrm>
          <a:prstGeom prst="wedgeEllipseCallout">
            <a:avLst>
              <a:gd name="adj1" fmla="val -79860"/>
              <a:gd name="adj2" fmla="val 625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Title is now changed</a:t>
            </a:r>
          </a:p>
        </p:txBody>
      </p:sp>
      <p:sp>
        <p:nvSpPr>
          <p:cNvPr id="46" name="Oval Callout 45"/>
          <p:cNvSpPr/>
          <p:nvPr/>
        </p:nvSpPr>
        <p:spPr>
          <a:xfrm>
            <a:off x="6984788" y="5486857"/>
            <a:ext cx="1268707" cy="433138"/>
          </a:xfrm>
          <a:prstGeom prst="wedgeEllipseCallout">
            <a:avLst>
              <a:gd name="adj1" fmla="val -79860"/>
              <a:gd name="adj2" fmla="val 625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Page will now include both</a:t>
            </a:r>
          </a:p>
        </p:txBody>
      </p:sp>
    </p:spTree>
    <p:extLst>
      <p:ext uri="{BB962C8B-B14F-4D97-AF65-F5344CB8AC3E}">
        <p14:creationId xmlns:p14="http://schemas.microsoft.com/office/powerpoint/2010/main" val="331278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0422" y="1179095"/>
            <a:ext cx="30399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Now you are ready to print your Annotated Bibliography page.</a:t>
            </a:r>
          </a:p>
          <a:p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Print/Export to Word</a:t>
            </a:r>
          </a:p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		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Export to Word Online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Choose an option, open your document and PRINT</a:t>
            </a:r>
          </a:p>
          <a:p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**make sure your title is Annotated Bibliography AND that you have included the annotations.</a:t>
            </a:r>
            <a:endParaRPr lang="en-US" sz="16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-713" r="53459" b="47246"/>
          <a:stretch/>
        </p:blipFill>
        <p:spPr>
          <a:xfrm>
            <a:off x="4230160" y="866275"/>
            <a:ext cx="5788133" cy="3740361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2703095" y="2375959"/>
            <a:ext cx="4652210" cy="3604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6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5D3CA3B-082C-42E3-8FF2-601B918F4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697" y="4921258"/>
            <a:ext cx="7315200" cy="914400"/>
          </a:xfrm>
        </p:spPr>
        <p:txBody>
          <a:bodyPr/>
          <a:lstStyle/>
          <a:p>
            <a:r>
              <a:rPr lang="en-US" dirty="0"/>
              <a:t>Lost Mountain </a:t>
            </a:r>
            <a:r>
              <a:rPr lang="en-US"/>
              <a:t>Middle School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044BAF-EFDB-4BD0-A926-022D0411A6A6}"/>
              </a:ext>
            </a:extLst>
          </p:cNvPr>
          <p:cNvSpPr txBox="1"/>
          <p:nvPr/>
        </p:nvSpPr>
        <p:spPr>
          <a:xfrm>
            <a:off x="577516" y="1459832"/>
            <a:ext cx="8369259" cy="30469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omic Sans MS"/>
              </a:rPr>
              <a:t>For more information or questions about </a:t>
            </a:r>
            <a:r>
              <a:rPr lang="en-US" sz="3200" dirty="0" err="1">
                <a:solidFill>
                  <a:schemeClr val="bg1"/>
                </a:solidFill>
                <a:latin typeface="Comic Sans MS"/>
              </a:rPr>
              <a:t>NoodleTools</a:t>
            </a:r>
            <a:r>
              <a:rPr lang="en-US" sz="3200" dirty="0">
                <a:solidFill>
                  <a:schemeClr val="bg1"/>
                </a:solidFill>
                <a:latin typeface="Comic Sans MS"/>
              </a:rPr>
              <a:t>, see the series of Tutorials on our website.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omic Sans MS"/>
              </a:rPr>
              <a:t>Or, stop in and ask the library staff, we are happy to </a:t>
            </a:r>
            <a:r>
              <a:rPr lang="en-US" sz="3200">
                <a:solidFill>
                  <a:schemeClr val="bg1"/>
                </a:solidFill>
                <a:latin typeface="Comic Sans MS"/>
              </a:rPr>
              <a:t>assist you</a:t>
            </a:r>
            <a:r>
              <a:rPr lang="en-US" sz="3200">
                <a:solidFill>
                  <a:schemeClr val="bg1"/>
                </a:solidFill>
                <a:latin typeface="Comic Sans MS"/>
                <a:sym typeface="Wingdings" panose="05000000000000000000" pitchFamily="2" charset="2"/>
              </a:rPr>
              <a:t></a:t>
            </a:r>
            <a:endParaRPr lang="en-US" sz="3200" dirty="0">
              <a:solidFill>
                <a:schemeClr val="bg1"/>
              </a:solidFill>
              <a:latin typeface="Comic Sans MS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4311598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202</TotalTime>
  <Words>296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Comic Sans MS</vt:lpstr>
      <vt:lpstr>Corbel</vt:lpstr>
      <vt:lpstr>Wingdings</vt:lpstr>
      <vt:lpstr>Wingdings 2</vt:lpstr>
      <vt:lpstr>Frame</vt:lpstr>
      <vt:lpstr>NoodleTools:  Printing your Annotated Bibliography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Ford</dc:creator>
  <cp:lastModifiedBy>Wendy Sultenfuss</cp:lastModifiedBy>
  <cp:revision>309</cp:revision>
  <dcterms:created xsi:type="dcterms:W3CDTF">2014-08-26T23:50:58Z</dcterms:created>
  <dcterms:modified xsi:type="dcterms:W3CDTF">2019-03-18T15:23:45Z</dcterms:modified>
</cp:coreProperties>
</file>