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2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A1F98D-E1C4-4186-B5FE-700BCC5D9CB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B19CD5-3B47-44F5-8BC9-8A43BE82F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89" y="283515"/>
            <a:ext cx="7933764" cy="3255264"/>
          </a:xfrm>
        </p:spPr>
        <p:txBody>
          <a:bodyPr/>
          <a:lstStyle/>
          <a:p>
            <a:r>
              <a:rPr lang="en-US" dirty="0" err="1"/>
              <a:t>NoodleTools</a:t>
            </a:r>
            <a:r>
              <a:rPr lang="en-US" dirty="0"/>
              <a:t>: How to Cite </a:t>
            </a:r>
            <a:endParaRPr lang="en-US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44" y="4713789"/>
            <a:ext cx="7315200" cy="914400"/>
          </a:xfrm>
        </p:spPr>
        <p:txBody>
          <a:bodyPr/>
          <a:lstStyle/>
          <a:p>
            <a:r>
              <a:rPr lang="en-US" sz="2800" dirty="0"/>
              <a:t>Lost Mountain Middle School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EEBEE-6B34-458C-8B64-8BE51B58EEF6}"/>
              </a:ext>
            </a:extLst>
          </p:cNvPr>
          <p:cNvSpPr txBox="1"/>
          <p:nvPr/>
        </p:nvSpPr>
        <p:spPr>
          <a:xfrm>
            <a:off x="9325855" y="890067"/>
            <a:ext cx="2743200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 dirty="0" err="1"/>
              <a:t>NoodleTools</a:t>
            </a:r>
            <a:r>
              <a:rPr lang="en-US" dirty="0"/>
              <a:t> will help you cite your sources,  create an annotated bibliography and a reference page.  </a:t>
            </a:r>
          </a:p>
          <a:p>
            <a:endParaRPr lang="en-US" dirty="0"/>
          </a:p>
          <a:p>
            <a:r>
              <a:rPr lang="en-US" dirty="0"/>
              <a:t>This presentation shows </a:t>
            </a:r>
            <a:r>
              <a:rPr lang="en-US" u="sng" dirty="0"/>
              <a:t>how to cite sources </a:t>
            </a:r>
            <a:r>
              <a:rPr lang="en-US" dirty="0"/>
              <a:t>in </a:t>
            </a:r>
            <a:r>
              <a:rPr lang="en-US" dirty="0" err="1"/>
              <a:t>NoodleTools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A8BDE0-F58E-4AA8-AFA5-D06E546FC6E6}"/>
              </a:ext>
            </a:extLst>
          </p:cNvPr>
          <p:cNvSpPr txBox="1"/>
          <p:nvPr/>
        </p:nvSpPr>
        <p:spPr>
          <a:xfrm>
            <a:off x="233082" y="1223682"/>
            <a:ext cx="2743200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The third way you can cite is to </a:t>
            </a:r>
            <a:r>
              <a:rPr lang="en-US" u="sng" dirty="0">
                <a:solidFill>
                  <a:schemeClr val="bg1"/>
                </a:solidFill>
                <a:latin typeface="Comic Sans MS"/>
              </a:rPr>
              <a:t>manually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 create a citation**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/>
              </a:rPr>
              <a:t>Choose a tab for the type of source you used, fill in all the blanks that you can. Then, Submit, and </a:t>
            </a:r>
            <a:r>
              <a:rPr lang="en-US" dirty="0" err="1">
                <a:solidFill>
                  <a:schemeClr val="bg1"/>
                </a:solidFill>
                <a:latin typeface="Comic Sans MS"/>
              </a:rPr>
              <a:t>NoodleTools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 will create a citation for you!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3F3A8-E92A-4B0F-A696-A03D133D1AC6}"/>
              </a:ext>
            </a:extLst>
          </p:cNvPr>
          <p:cNvSpPr txBox="1"/>
          <p:nvPr/>
        </p:nvSpPr>
        <p:spPr>
          <a:xfrm>
            <a:off x="116541" y="4849906"/>
            <a:ext cx="30480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omic Sans MS"/>
              </a:rPr>
              <a:t>**remember,  capitalization rules </a:t>
            </a:r>
            <a:endParaRPr lang="en-US" sz="1400">
              <a:latin typeface="Comic Sans MS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59D7B9-5396-4B39-A4A0-A13F6971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71" y="1647227"/>
            <a:ext cx="7620000" cy="23802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8A63E5-B7A7-45FD-BD7C-1A1E4A9A7B0C}"/>
              </a:ext>
            </a:extLst>
          </p:cNvPr>
          <p:cNvCxnSpPr/>
          <p:nvPr/>
        </p:nvCxnSpPr>
        <p:spPr>
          <a:xfrm>
            <a:off x="2608730" y="2277034"/>
            <a:ext cx="2474258" cy="74407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8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D3CA3B-082C-42E3-8FF2-601B918F4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97" y="4921258"/>
            <a:ext cx="7315200" cy="914400"/>
          </a:xfrm>
        </p:spPr>
        <p:txBody>
          <a:bodyPr/>
          <a:lstStyle/>
          <a:p>
            <a:r>
              <a:rPr lang="en-US" dirty="0"/>
              <a:t>Lost Mountain </a:t>
            </a:r>
            <a:r>
              <a:rPr lang="en-US"/>
              <a:t>Middle</a:t>
            </a:r>
            <a:r>
              <a:rPr lang="en-US" dirty="0"/>
              <a:t> School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44BAF-EFDB-4BD0-A926-022D0411A6A6}"/>
              </a:ext>
            </a:extLst>
          </p:cNvPr>
          <p:cNvSpPr txBox="1"/>
          <p:nvPr/>
        </p:nvSpPr>
        <p:spPr>
          <a:xfrm>
            <a:off x="259976" y="1160928"/>
            <a:ext cx="8686799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/>
              </a:rPr>
              <a:t>For more information or questions about </a:t>
            </a:r>
            <a:r>
              <a:rPr lang="en-US" sz="3200" dirty="0" err="1">
                <a:solidFill>
                  <a:schemeClr val="bg1"/>
                </a:solidFill>
                <a:latin typeface="Comic Sans MS"/>
              </a:rPr>
              <a:t>NoodleTools</a:t>
            </a:r>
            <a:r>
              <a:rPr lang="en-US" sz="3200" dirty="0">
                <a:solidFill>
                  <a:schemeClr val="bg1"/>
                </a:solidFill>
                <a:latin typeface="Comic Sans MS"/>
              </a:rPr>
              <a:t>, see the series of Tutorials on our website.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mic Sans MS"/>
              </a:rPr>
              <a:t>Or, stop in and ask the library staff.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mic Sans MS"/>
              </a:rPr>
              <a:t>Coming next: Creating a Reference page or Annotated Bibliography page</a:t>
            </a:r>
          </a:p>
        </p:txBody>
      </p:sp>
    </p:spTree>
    <p:extLst>
      <p:ext uri="{BB962C8B-B14F-4D97-AF65-F5344CB8AC3E}">
        <p14:creationId xmlns:p14="http://schemas.microsoft.com/office/powerpoint/2010/main" val="274311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90A029C-239C-4F7A-8AF0-B227F37F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65" y="4105633"/>
            <a:ext cx="4984376" cy="2555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B6C2D-AFFD-4B26-A0D4-79142696329C}"/>
              </a:ext>
            </a:extLst>
          </p:cNvPr>
          <p:cNvSpPr txBox="1"/>
          <p:nvPr/>
        </p:nvSpPr>
        <p:spPr>
          <a:xfrm>
            <a:off x="197223" y="793376"/>
            <a:ext cx="2743200" cy="473975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When you first open </a:t>
            </a:r>
            <a:r>
              <a:rPr lang="en-US" err="1">
                <a:solidFill>
                  <a:schemeClr val="bg1"/>
                </a:solidFill>
                <a:latin typeface="Comic Sans MS"/>
              </a:rPr>
              <a:t>NoodleTools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, the Project Tab is open. </a:t>
            </a:r>
            <a:endParaRPr lang="en-US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/>
              </a:rPr>
              <a:t>To begin a new project, Click on "+New Project"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/>
              </a:rPr>
              <a:t>A "Create a new project" screen will appear.  Here you </a:t>
            </a:r>
            <a:endParaRPr lang="en-US" sz="1600">
              <a:solidFill>
                <a:schemeClr val="bg1"/>
              </a:solidFill>
              <a:latin typeface="Corbe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/>
              </a:rPr>
              <a:t>Title your project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/>
              </a:rPr>
              <a:t>Choose a citation style: MLA or APA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/>
              </a:rPr>
              <a:t>Choose Citation Level: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/>
              </a:rPr>
              <a:t>choose </a:t>
            </a:r>
            <a:r>
              <a:rPr lang="en-US" sz="1600" u="sng" dirty="0">
                <a:solidFill>
                  <a:schemeClr val="bg1"/>
                </a:solidFill>
                <a:latin typeface="Comic Sans MS"/>
              </a:rPr>
              <a:t>Advanced</a:t>
            </a:r>
            <a:r>
              <a:rPr lang="en-US" sz="1600" dirty="0">
                <a:solidFill>
                  <a:schemeClr val="bg1"/>
                </a:solidFill>
                <a:latin typeface="Comic Sans MS"/>
              </a:rPr>
              <a:t> so that you get all the content about styles.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A7634B-8820-47EC-B05E-016AA2F75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95" b="45426"/>
          <a:stretch/>
        </p:blipFill>
        <p:spPr>
          <a:xfrm>
            <a:off x="3603811" y="362511"/>
            <a:ext cx="7150441" cy="354764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0EEC5BC6-570D-4553-B93C-F7C9EEF64556}"/>
              </a:ext>
            </a:extLst>
          </p:cNvPr>
          <p:cNvSpPr/>
          <p:nvPr/>
        </p:nvSpPr>
        <p:spPr>
          <a:xfrm>
            <a:off x="8238297" y="169703"/>
            <a:ext cx="359127" cy="76325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238471-7B81-4778-B391-75B476AE4410}"/>
              </a:ext>
            </a:extLst>
          </p:cNvPr>
          <p:cNvCxnSpPr/>
          <p:nvPr/>
        </p:nvCxnSpPr>
        <p:spPr>
          <a:xfrm flipV="1">
            <a:off x="2814917" y="1443317"/>
            <a:ext cx="986120" cy="85164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2E6589-98FE-4894-AF20-DD809D6B32A0}"/>
              </a:ext>
            </a:extLst>
          </p:cNvPr>
          <p:cNvCxnSpPr/>
          <p:nvPr/>
        </p:nvCxnSpPr>
        <p:spPr>
          <a:xfrm>
            <a:off x="2661908" y="2902438"/>
            <a:ext cx="2174627" cy="132981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6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5E5AD5-D7FA-4A27-8478-0B7851561F28}"/>
              </a:ext>
            </a:extLst>
          </p:cNvPr>
          <p:cNvSpPr txBox="1"/>
          <p:nvPr/>
        </p:nvSpPr>
        <p:spPr>
          <a:xfrm>
            <a:off x="170330" y="918882"/>
            <a:ext cx="2653553" cy="50783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Notice - your title and citation style </a:t>
            </a:r>
            <a:r>
              <a:rPr lang="en-US">
                <a:solidFill>
                  <a:schemeClr val="bg1"/>
                </a:solidFill>
                <a:latin typeface="Comic Sans MS"/>
              </a:rPr>
              <a:t>appears at top of screen.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>
                <a:solidFill>
                  <a:schemeClr val="bg1"/>
                </a:solidFill>
                <a:latin typeface="Comic Sans MS"/>
              </a:rPr>
              <a:t>TheDashboard helps prepare you 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to write your paper.  You can fill out the information now, or go straight to entering your sources by clicking on the SOURCES tab.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>
                <a:solidFill>
                  <a:schemeClr val="bg1"/>
                </a:solidFill>
                <a:latin typeface="Comic Sans MS"/>
              </a:rPr>
              <a:t>*notice that you can even add a "to-do list" to remind you!</a:t>
            </a:r>
            <a:endParaRPr lang="en-US" dirty="0">
              <a:solidFill>
                <a:schemeClr val="bg1"/>
              </a:solidFill>
              <a:latin typeface="Comic Sans MS"/>
            </a:endParaRP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4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4FEE6F-ABB4-4B33-84A1-E23FC9B4B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5150" y="807788"/>
            <a:ext cx="7871012" cy="376306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4CF40C1-9E44-4750-AE12-EB8E49AC8767}"/>
              </a:ext>
            </a:extLst>
          </p:cNvPr>
          <p:cNvCxnSpPr/>
          <p:nvPr/>
        </p:nvCxnSpPr>
        <p:spPr>
          <a:xfrm flipV="1">
            <a:off x="2671482" y="1129553"/>
            <a:ext cx="959223" cy="134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828A8F6-955D-4407-ABC2-FD20A6D57CD7}"/>
              </a:ext>
            </a:extLst>
          </p:cNvPr>
          <p:cNvSpPr/>
          <p:nvPr/>
        </p:nvSpPr>
        <p:spPr>
          <a:xfrm>
            <a:off x="7386917" y="43299"/>
            <a:ext cx="110265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Dashboard Tab</a:t>
            </a:r>
            <a:endParaRPr lang="en-US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7465ED-1232-4BE8-8927-10E6CE933E83}"/>
              </a:ext>
            </a:extLst>
          </p:cNvPr>
          <p:cNvCxnSpPr/>
          <p:nvPr/>
        </p:nvCxnSpPr>
        <p:spPr>
          <a:xfrm flipV="1">
            <a:off x="2738490" y="4500281"/>
            <a:ext cx="7965368" cy="4341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3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805B367-F4D7-4A42-BF9E-03393E008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016" b="54589"/>
          <a:stretch/>
        </p:blipFill>
        <p:spPr>
          <a:xfrm>
            <a:off x="3539226" y="73205"/>
            <a:ext cx="5472867" cy="1887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85B63-412A-46DB-9973-6FB458AABADF}"/>
              </a:ext>
            </a:extLst>
          </p:cNvPr>
          <p:cNvSpPr txBox="1"/>
          <p:nvPr/>
        </p:nvSpPr>
        <p:spPr>
          <a:xfrm>
            <a:off x="1" y="847164"/>
            <a:ext cx="2707341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When you  "Create new citation" - </a:t>
            </a:r>
            <a:endParaRPr lang="en-US" dirty="0">
              <a:solidFill>
                <a:schemeClr val="bg1"/>
              </a:solidFill>
              <a:latin typeface="Corbel"/>
            </a:endParaRPr>
          </a:p>
          <a:p>
            <a:endParaRPr lang="en-US">
              <a:solidFill>
                <a:schemeClr val="bg1"/>
              </a:solidFill>
              <a:latin typeface="Corbel"/>
            </a:endParaRPr>
          </a:p>
          <a:p>
            <a:r>
              <a:rPr lang="en-US" dirty="0" err="1">
                <a:solidFill>
                  <a:schemeClr val="bg1"/>
                </a:solidFill>
                <a:latin typeface="Comic Sans MS"/>
              </a:rPr>
              <a:t>NoodleTools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 wants to know where you found it... a database, a website, etc.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/>
              </a:rPr>
              <a:t>If database, use your best judgement to say where it was found..in a journal, magazine, etc.  (this does not have to be perfect).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09D3640-39EF-4632-974E-CB51CFAC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56" y="2143464"/>
            <a:ext cx="5620752" cy="1367559"/>
          </a:xfrm>
          <a:prstGeom prst="rect">
            <a:avLst/>
          </a:prstGeom>
        </p:spPr>
      </p:pic>
      <p:pic>
        <p:nvPicPr>
          <p:cNvPr id="10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0BD844F-E131-4E33-BEAE-691AED660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323" y="3718052"/>
            <a:ext cx="3455067" cy="286092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38BCB6-882E-4A42-A6DC-7F3585EA2003}"/>
              </a:ext>
            </a:extLst>
          </p:cNvPr>
          <p:cNvCxnSpPr/>
          <p:nvPr/>
        </p:nvCxnSpPr>
        <p:spPr>
          <a:xfrm>
            <a:off x="2662517" y="995082"/>
            <a:ext cx="1021977" cy="896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39E28A-E11B-4F8D-AC89-9933CCE55C01}"/>
              </a:ext>
            </a:extLst>
          </p:cNvPr>
          <p:cNvCxnSpPr/>
          <p:nvPr/>
        </p:nvCxnSpPr>
        <p:spPr>
          <a:xfrm>
            <a:off x="2669050" y="2204404"/>
            <a:ext cx="2324290" cy="3057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A299AC-F4DA-42A9-B427-EC1D23B2608A}"/>
              </a:ext>
            </a:extLst>
          </p:cNvPr>
          <p:cNvCxnSpPr/>
          <p:nvPr/>
        </p:nvCxnSpPr>
        <p:spPr>
          <a:xfrm>
            <a:off x="3188091" y="3558077"/>
            <a:ext cx="4406382" cy="6816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4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4FCB-48ED-4AC0-B1AC-8503FC6C6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398" y="129002"/>
            <a:ext cx="7871010" cy="727935"/>
          </a:xfrm>
        </p:spPr>
        <p:txBody>
          <a:bodyPr>
            <a:normAutofit/>
          </a:bodyPr>
          <a:lstStyle/>
          <a:p>
            <a:r>
              <a:rPr lang="en-US" sz="1800">
                <a:latin typeface="Comic Sans MS"/>
              </a:rPr>
              <a:t>1. Importing a citation from </a:t>
            </a:r>
            <a:r>
              <a:rPr lang="en-US" sz="1800" u="sng">
                <a:latin typeface="Comic Sans MS"/>
              </a:rPr>
              <a:t>GALE Resources</a:t>
            </a:r>
            <a:r>
              <a:rPr lang="en-US" sz="1800">
                <a:latin typeface="Comic Sans MS"/>
              </a:rPr>
              <a:t> in Cobb Digitatl Library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28272-656F-41A0-B64F-73903A9C235A}"/>
              </a:ext>
            </a:extLst>
          </p:cNvPr>
          <p:cNvSpPr txBox="1"/>
          <p:nvPr/>
        </p:nvSpPr>
        <p:spPr>
          <a:xfrm>
            <a:off x="53788" y="865093"/>
            <a:ext cx="3003176" cy="46782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Most of the time you will  add or create citations from Cobb Digital Library. There are two ways to do this:  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Comic Sans MS"/>
              </a:rPr>
              <a:t>Export from our </a:t>
            </a:r>
            <a:r>
              <a:rPr lang="en-US" u="sng" dirty="0">
                <a:solidFill>
                  <a:schemeClr val="bg1"/>
                </a:solidFill>
                <a:latin typeface="Comic Sans MS"/>
              </a:rPr>
              <a:t>Gale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 resources on Cobb Digital Library directly to </a:t>
            </a:r>
            <a:r>
              <a:rPr lang="en-US" dirty="0" err="1">
                <a:solidFill>
                  <a:schemeClr val="bg1"/>
                </a:solidFill>
                <a:latin typeface="Comic Sans MS"/>
              </a:rPr>
              <a:t>NoodleTools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**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/>
              </a:rPr>
              <a:t>**</a:t>
            </a:r>
            <a:r>
              <a:rPr lang="en-US" sz="1400" dirty="0">
                <a:solidFill>
                  <a:schemeClr val="bg1"/>
                </a:solidFill>
                <a:latin typeface="Comic Sans MS"/>
              </a:rPr>
              <a:t>remember, you must check capitalization rules for APA/MLA and may need to edit the title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A03386-1F25-400F-82F6-520461291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30" y="865258"/>
            <a:ext cx="5047129" cy="2276707"/>
          </a:xfrm>
          <a:prstGeom prst="rect">
            <a:avLst/>
          </a:prstGeom>
        </p:spPr>
      </p:pic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268F8B1-C928-436B-9FEE-4FEE7AD3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34650"/>
            <a:ext cx="6553199" cy="288429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81256B-538D-4823-90A3-E9B46CD9F276}"/>
              </a:ext>
            </a:extLst>
          </p:cNvPr>
          <p:cNvCxnSpPr/>
          <p:nvPr/>
        </p:nvCxnSpPr>
        <p:spPr>
          <a:xfrm flipV="1">
            <a:off x="2814918" y="1981200"/>
            <a:ext cx="5199529" cy="106679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4357C7-A05C-48CD-BDF9-96B5B5231946}"/>
              </a:ext>
            </a:extLst>
          </p:cNvPr>
          <p:cNvCxnSpPr/>
          <p:nvPr/>
        </p:nvCxnSpPr>
        <p:spPr>
          <a:xfrm flipH="1">
            <a:off x="5871883" y="2043953"/>
            <a:ext cx="2348751" cy="15060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38654D46-C642-480F-8C0F-E7099DF30972}"/>
              </a:ext>
            </a:extLst>
          </p:cNvPr>
          <p:cNvSpPr/>
          <p:nvPr/>
        </p:nvSpPr>
        <p:spPr>
          <a:xfrm>
            <a:off x="5490255" y="5033054"/>
            <a:ext cx="978408" cy="978408"/>
          </a:xfrm>
          <a:prstGeom prst="circular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882D07F-4A95-4601-B286-E08C380CBE96}"/>
              </a:ext>
            </a:extLst>
          </p:cNvPr>
          <p:cNvSpPr/>
          <p:nvPr/>
        </p:nvSpPr>
        <p:spPr>
          <a:xfrm rot="1740000">
            <a:off x="6239434" y="3431958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Make sure to choose style here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9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EE0C195-B4E0-4E15-8405-EDA762C2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247" y="510768"/>
            <a:ext cx="7061003" cy="5409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F0A07-961D-46C9-BD5C-11EB6A41A666}"/>
              </a:ext>
            </a:extLst>
          </p:cNvPr>
          <p:cNvSpPr txBox="1"/>
          <p:nvPr/>
        </p:nvSpPr>
        <p:spPr>
          <a:xfrm>
            <a:off x="44824" y="981635"/>
            <a:ext cx="2743200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In this NoodleTools </a:t>
            </a:r>
            <a:r>
              <a:rPr lang="en-US">
                <a:solidFill>
                  <a:schemeClr val="bg1"/>
                </a:solidFill>
                <a:latin typeface="Comic Sans MS"/>
              </a:rPr>
              <a:t>window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 you will confirm your source, and import the citation into your project.  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>
                <a:solidFill>
                  <a:schemeClr val="bg1"/>
                </a:solidFill>
                <a:latin typeface="Comic Sans MS"/>
              </a:rPr>
              <a:t>Make sure to 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choose the correct project if you have </a:t>
            </a:r>
            <a:r>
              <a:rPr lang="en-US">
                <a:solidFill>
                  <a:schemeClr val="bg1"/>
                </a:solidFill>
                <a:latin typeface="Comic Sans MS"/>
              </a:rPr>
              <a:t>more than one in NoodleTools.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>
                <a:solidFill>
                  <a:schemeClr val="bg1"/>
                </a:solidFill>
                <a:latin typeface="Comic Sans MS"/>
              </a:rPr>
              <a:t>&gt; </a:t>
            </a:r>
            <a:r>
              <a:rPr lang="en-US" u="sng">
                <a:solidFill>
                  <a:schemeClr val="bg1"/>
                </a:solidFill>
                <a:latin typeface="Comic Sans MS"/>
              </a:rPr>
              <a:t>Refresh your NT screen</a:t>
            </a:r>
            <a:r>
              <a:rPr lang="en-US">
                <a:solidFill>
                  <a:schemeClr val="bg1"/>
                </a:solidFill>
                <a:latin typeface="Comic Sans MS"/>
              </a:rPr>
              <a:t> to see this source in your project page.</a:t>
            </a:r>
            <a:endParaRPr lang="en-US" dirty="0">
              <a:solidFill>
                <a:schemeClr val="bg1"/>
              </a:solidFill>
              <a:latin typeface="Comic Sans M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A4D455-1FE2-49EC-85CE-E2A03D052218}"/>
              </a:ext>
            </a:extLst>
          </p:cNvPr>
          <p:cNvCxnSpPr/>
          <p:nvPr/>
        </p:nvCxnSpPr>
        <p:spPr>
          <a:xfrm flipV="1">
            <a:off x="2456329" y="1380565"/>
            <a:ext cx="1846730" cy="8247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E0346D-090E-4E24-94F8-9A340789438C}"/>
              </a:ext>
            </a:extLst>
          </p:cNvPr>
          <p:cNvCxnSpPr>
            <a:cxnSpLocks/>
          </p:cNvCxnSpPr>
          <p:nvPr/>
        </p:nvCxnSpPr>
        <p:spPr>
          <a:xfrm>
            <a:off x="2689106" y="3532398"/>
            <a:ext cx="3272423" cy="20167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25D465E-1831-4F64-891E-08E55692AA49}"/>
              </a:ext>
            </a:extLst>
          </p:cNvPr>
          <p:cNvSpPr/>
          <p:nvPr/>
        </p:nvSpPr>
        <p:spPr>
          <a:xfrm rot="840000">
            <a:off x="7891929" y="138923"/>
            <a:ext cx="2483222" cy="15091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/>
              </a:rPr>
              <a:t>Notice the capitalization in this citation is incorrect for APA style- You need to correct it  on </a:t>
            </a:r>
            <a:r>
              <a:rPr lang="en-US" sz="1000">
                <a:solidFill>
                  <a:schemeClr val="bg1"/>
                </a:solidFill>
                <a:latin typeface="Comic Sans MS"/>
              </a:rPr>
              <a:t>the next NT screen. The title of the article should read </a:t>
            </a:r>
            <a:r>
              <a:rPr lang="en-US" sz="1000" dirty="0">
                <a:solidFill>
                  <a:schemeClr val="bg1"/>
                </a:solidFill>
                <a:latin typeface="Comic Sans MS"/>
              </a:rPr>
              <a:t>-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Comic Sans MS"/>
              </a:rPr>
              <a:t>Peer pressure. </a:t>
            </a:r>
            <a:endParaRPr lang="en-US" sz="1000" dirty="0">
              <a:solidFill>
                <a:schemeClr val="bg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1037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3ED50E-A059-451E-B412-245D3BFFE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097" y="899967"/>
            <a:ext cx="1864484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D7913-3FED-4892-9F94-2BF34B394747}"/>
              </a:ext>
            </a:extLst>
          </p:cNvPr>
          <p:cNvSpPr txBox="1"/>
          <p:nvPr/>
        </p:nvSpPr>
        <p:spPr>
          <a:xfrm>
            <a:off x="313766" y="3312458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2. Paste in a citation from </a:t>
            </a:r>
            <a:r>
              <a:rPr lang="en-US">
                <a:solidFill>
                  <a:schemeClr val="bg1"/>
                </a:solidFill>
                <a:latin typeface="Comic Sans MS"/>
              </a:rPr>
              <a:t>another  source 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in CDL (i.e. Galileo)**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7CD971-A203-41F0-AF98-16E00E257448}"/>
              </a:ext>
            </a:extLst>
          </p:cNvPr>
          <p:cNvSpPr txBox="1"/>
          <p:nvPr/>
        </p:nvSpPr>
        <p:spPr>
          <a:xfrm>
            <a:off x="134471" y="4625788"/>
            <a:ext cx="3263153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Comic Sans MS"/>
              </a:rPr>
              <a:t>**remember, you must check capitalization rules for APA/MLA and may need to edit the title</a:t>
            </a:r>
            <a:r>
              <a:rPr lang="en-US" sz="1400">
                <a:latin typeface="Comic Sans MS"/>
              </a:rPr>
              <a:t>​</a:t>
            </a:r>
          </a:p>
        </p:txBody>
      </p:sp>
      <p:pic>
        <p:nvPicPr>
          <p:cNvPr id="8" name="Picture 8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06002370-5460-47CF-9F2E-081806DB3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012" y="901686"/>
            <a:ext cx="3962400" cy="3073429"/>
          </a:xfrm>
          <a:prstGeom prst="rect">
            <a:avLst/>
          </a:prstGeom>
        </p:spPr>
      </p:pic>
      <p:pic>
        <p:nvPicPr>
          <p:cNvPr id="12" name="Picture 12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4F32625A-E27B-4B18-B0AF-4B505250D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167" y="897310"/>
            <a:ext cx="619125" cy="3933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430F67-F902-49A5-BC2D-FAFE09E5771C}"/>
              </a:ext>
            </a:extLst>
          </p:cNvPr>
          <p:cNvSpPr txBox="1"/>
          <p:nvPr/>
        </p:nvSpPr>
        <p:spPr>
          <a:xfrm>
            <a:off x="9914964" y="3061445"/>
            <a:ext cx="153296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mic Sans MS"/>
              </a:rPr>
              <a:t>Cite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CAE5F-5EEE-4477-91F9-08315328C4CC}"/>
              </a:ext>
            </a:extLst>
          </p:cNvPr>
          <p:cNvSpPr txBox="1"/>
          <p:nvPr/>
        </p:nvSpPr>
        <p:spPr>
          <a:xfrm>
            <a:off x="10139082" y="3966880"/>
            <a:ext cx="153296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mic Sans MS"/>
              </a:rPr>
              <a:t>Permalink</a:t>
            </a:r>
          </a:p>
        </p:txBody>
      </p:sp>
      <p:pic>
        <p:nvPicPr>
          <p:cNvPr id="16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2C6CEB-CA66-4517-A66A-0F8B946C8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636" y="4997240"/>
            <a:ext cx="3783105" cy="12920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DEB2E5-A3A8-4C50-A490-E44064BB7F83}"/>
              </a:ext>
            </a:extLst>
          </p:cNvPr>
          <p:cNvCxnSpPr/>
          <p:nvPr/>
        </p:nvCxnSpPr>
        <p:spPr>
          <a:xfrm flipH="1">
            <a:off x="6562165" y="3227293"/>
            <a:ext cx="3675528" cy="26804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E3387B-5386-4117-9762-3D5EFBD89018}"/>
              </a:ext>
            </a:extLst>
          </p:cNvPr>
          <p:cNvSpPr txBox="1"/>
          <p:nvPr/>
        </p:nvSpPr>
        <p:spPr>
          <a:xfrm>
            <a:off x="89648" y="820270"/>
            <a:ext cx="3039035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Some of the CDL databases do </a:t>
            </a:r>
            <a:r>
              <a:rPr lang="en-US" u="sng" dirty="0">
                <a:solidFill>
                  <a:schemeClr val="bg1"/>
                </a:solidFill>
                <a:latin typeface="Comic Sans MS"/>
              </a:rPr>
              <a:t>NOT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 export citations directly to </a:t>
            </a:r>
            <a:r>
              <a:rPr lang="en-US" dirty="0" err="1">
                <a:solidFill>
                  <a:schemeClr val="bg1"/>
                </a:solidFill>
                <a:latin typeface="Comic Sans MS"/>
              </a:rPr>
              <a:t>NoodleTools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.  For these you will have to </a:t>
            </a:r>
            <a:r>
              <a:rPr lang="en-US" u="sng" dirty="0">
                <a:solidFill>
                  <a:schemeClr val="bg1"/>
                </a:solidFill>
                <a:latin typeface="Comic Sans MS"/>
              </a:rPr>
              <a:t>copy and paste the citation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.  So here is another way to cite with  </a:t>
            </a:r>
            <a:r>
              <a:rPr lang="en-US" dirty="0" err="1">
                <a:solidFill>
                  <a:schemeClr val="bg1"/>
                </a:solidFill>
                <a:latin typeface="Comic Sans MS"/>
              </a:rPr>
              <a:t>NoodleTools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1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38D59E-EA1D-44BF-BF0A-87FEAB32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18" y="772708"/>
            <a:ext cx="5674659" cy="2246656"/>
          </a:xfrm>
          <a:prstGeom prst="rect">
            <a:avLst/>
          </a:prstGeom>
        </p:spPr>
      </p:pic>
      <p:pic>
        <p:nvPicPr>
          <p:cNvPr id="5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372619-C01F-4694-93C1-BC439B7F4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79" y="1707194"/>
            <a:ext cx="4195481" cy="1641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6C78CF-8EBA-44D1-BA23-77F95866060B}"/>
              </a:ext>
            </a:extLst>
          </p:cNvPr>
          <p:cNvSpPr txBox="1"/>
          <p:nvPr/>
        </p:nvSpPr>
        <p:spPr>
          <a:xfrm>
            <a:off x="215153" y="918882"/>
            <a:ext cx="2680447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To COPY &amp; PASTE a citation: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Comic Sans MS"/>
              </a:rPr>
              <a:t>+New Citation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Comic Sans MS"/>
              </a:rPr>
              <a:t>Select Quick cite: </a:t>
            </a:r>
            <a:r>
              <a:rPr lang="en-US" i="1" dirty="0">
                <a:solidFill>
                  <a:schemeClr val="bg1"/>
                </a:solidFill>
                <a:latin typeface="Comic Sans MS"/>
              </a:rPr>
              <a:t>Copy &amp; paste a citation.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Comic Sans MS"/>
              </a:rPr>
              <a:t>Paste the citation into the text box.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Comic Sans MS"/>
              </a:rPr>
              <a:t>Make sure to grab the Permalink so that you can get back to this article in CDL (see next page for how to)</a:t>
            </a:r>
          </a:p>
        </p:txBody>
      </p:sp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8090B88-1938-4542-99D5-A8C458AE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48" y="3451300"/>
            <a:ext cx="4948517" cy="3191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2DD421-3924-4FC4-9808-355F4E07B385}"/>
              </a:ext>
            </a:extLst>
          </p:cNvPr>
          <p:cNvCxnSpPr/>
          <p:nvPr/>
        </p:nvCxnSpPr>
        <p:spPr>
          <a:xfrm flipV="1">
            <a:off x="2689412" y="1568823"/>
            <a:ext cx="1479176" cy="64545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71F432-68D0-4F1A-948A-89BAF87DDB38}"/>
              </a:ext>
            </a:extLst>
          </p:cNvPr>
          <p:cNvCxnSpPr>
            <a:cxnSpLocks/>
          </p:cNvCxnSpPr>
          <p:nvPr/>
        </p:nvCxnSpPr>
        <p:spPr>
          <a:xfrm>
            <a:off x="2726029" y="3442445"/>
            <a:ext cx="2374887" cy="228205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Left-Up 16">
            <a:extLst>
              <a:ext uri="{FF2B5EF4-FFF2-40B4-BE49-F238E27FC236}">
                <a16:creationId xmlns:a16="http://schemas.microsoft.com/office/drawing/2014/main" id="{371C3A2B-5166-463C-B4C7-544313C1654D}"/>
              </a:ext>
            </a:extLst>
          </p:cNvPr>
          <p:cNvSpPr/>
          <p:nvPr/>
        </p:nvSpPr>
        <p:spPr>
          <a:xfrm>
            <a:off x="8745699" y="3115862"/>
            <a:ext cx="1630321" cy="3243968"/>
          </a:xfrm>
          <a:prstGeom prst="leftUpArrow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A65764-CE2E-4C27-9581-2C41B8107E31}"/>
              </a:ext>
            </a:extLst>
          </p:cNvPr>
          <p:cNvSpPr txBox="1"/>
          <p:nvPr/>
        </p:nvSpPr>
        <p:spPr>
          <a:xfrm>
            <a:off x="9852211" y="3240740"/>
            <a:ext cx="277906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</a:rPr>
              <a:t>Copy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DDC68D-5C51-4FCB-944D-002E45035A3B}"/>
              </a:ext>
            </a:extLst>
          </p:cNvPr>
          <p:cNvSpPr txBox="1"/>
          <p:nvPr/>
        </p:nvSpPr>
        <p:spPr>
          <a:xfrm>
            <a:off x="8283387" y="5795683"/>
            <a:ext cx="190948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</a:rPr>
              <a:t>Paste</a:t>
            </a:r>
          </a:p>
        </p:txBody>
      </p:sp>
    </p:spTree>
    <p:extLst>
      <p:ext uri="{BB962C8B-B14F-4D97-AF65-F5344CB8AC3E}">
        <p14:creationId xmlns:p14="http://schemas.microsoft.com/office/powerpoint/2010/main" val="369857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D4074-C76C-46AE-AF9C-AF5BFB13CF68}"/>
              </a:ext>
            </a:extLst>
          </p:cNvPr>
          <p:cNvSpPr txBox="1"/>
          <p:nvPr/>
        </p:nvSpPr>
        <p:spPr>
          <a:xfrm>
            <a:off x="179294" y="954741"/>
            <a:ext cx="2743200" cy="393954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</a:rPr>
              <a:t>Next, Copy and paste the permalink  Then submit.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/>
              </a:rPr>
              <a:t>What's a </a:t>
            </a:r>
            <a:r>
              <a:rPr lang="en-US" sz="1600" u="sng" dirty="0">
                <a:solidFill>
                  <a:schemeClr val="bg1"/>
                </a:solidFill>
                <a:latin typeface="Comic Sans MS"/>
              </a:rPr>
              <a:t>Permalink</a:t>
            </a:r>
            <a:r>
              <a:rPr lang="en-US" sz="1600" dirty="0">
                <a:solidFill>
                  <a:schemeClr val="bg1"/>
                </a:solidFill>
                <a:latin typeface="Comic Sans MS"/>
              </a:rPr>
              <a:t> and </a:t>
            </a:r>
            <a:r>
              <a:rPr lang="en-US" sz="1600" u="sng" dirty="0">
                <a:solidFill>
                  <a:schemeClr val="bg1"/>
                </a:solidFill>
                <a:latin typeface="Comic Sans MS"/>
              </a:rPr>
              <a:t>why use it</a:t>
            </a:r>
            <a:r>
              <a:rPr lang="en-US" sz="1600" dirty="0">
                <a:solidFill>
                  <a:schemeClr val="bg1"/>
                </a:solidFill>
                <a:latin typeface="Comic Sans MS"/>
              </a:rPr>
              <a:t>? It is an unchanging link to a URL. That means if you have the URL Permalink, you can easily return to your source.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/>
              </a:rPr>
              <a:t>***Note, capitalization rules for the citation style chosen. 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BE83F4D-A8B8-4D7B-89E4-332B1664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29" y="590390"/>
            <a:ext cx="5429268" cy="1478545"/>
          </a:xfrm>
          <a:prstGeom prst="rect">
            <a:avLst/>
          </a:prstGeom>
        </p:spPr>
      </p:pic>
      <p:pic>
        <p:nvPicPr>
          <p:cNvPr id="11" name="Picture 12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93C3D7B9-F4D6-42BF-A61D-FF6903A2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308" y="198063"/>
            <a:ext cx="619125" cy="39338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1C29AA-7BD9-4A88-9F24-380EB7A4E1F2}"/>
              </a:ext>
            </a:extLst>
          </p:cNvPr>
          <p:cNvCxnSpPr>
            <a:cxnSpLocks/>
          </p:cNvCxnSpPr>
          <p:nvPr/>
        </p:nvCxnSpPr>
        <p:spPr>
          <a:xfrm flipH="1" flipV="1">
            <a:off x="8192981" y="785854"/>
            <a:ext cx="2062643" cy="25041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E48265-E1A7-453B-8178-31733FD39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91" y="3182853"/>
            <a:ext cx="5442488" cy="329490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864F5A-B64D-4FBD-97F3-31C06F0D75F9}"/>
              </a:ext>
            </a:extLst>
          </p:cNvPr>
          <p:cNvCxnSpPr>
            <a:cxnSpLocks/>
          </p:cNvCxnSpPr>
          <p:nvPr/>
        </p:nvCxnSpPr>
        <p:spPr>
          <a:xfrm flipH="1">
            <a:off x="4818300" y="3499120"/>
            <a:ext cx="5428509" cy="15086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687DDD-4E8A-40FC-BE5F-DC27A57DD9EE}"/>
              </a:ext>
            </a:extLst>
          </p:cNvPr>
          <p:cNvSpPr txBox="1"/>
          <p:nvPr/>
        </p:nvSpPr>
        <p:spPr>
          <a:xfrm>
            <a:off x="4194874" y="3762213"/>
            <a:ext cx="4590081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Paste citation here. Check capitalization!</a:t>
            </a:r>
          </a:p>
        </p:txBody>
      </p:sp>
    </p:spTree>
    <p:extLst>
      <p:ext uri="{BB962C8B-B14F-4D97-AF65-F5344CB8AC3E}">
        <p14:creationId xmlns:p14="http://schemas.microsoft.com/office/powerpoint/2010/main" val="411773962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21</TotalTime>
  <Words>316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Corbel</vt:lpstr>
      <vt:lpstr>Wingdings 2</vt:lpstr>
      <vt:lpstr>Frame</vt:lpstr>
      <vt:lpstr>NoodleTools: How to Cite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Ford</dc:creator>
  <cp:lastModifiedBy>Wendy Sultenfuss</cp:lastModifiedBy>
  <cp:revision>365</cp:revision>
  <cp:lastPrinted>2018-12-04T14:46:03Z</cp:lastPrinted>
  <dcterms:created xsi:type="dcterms:W3CDTF">2014-08-26T23:50:58Z</dcterms:created>
  <dcterms:modified xsi:type="dcterms:W3CDTF">2019-03-18T15:20:55Z</dcterms:modified>
</cp:coreProperties>
</file>